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7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7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pt-PT" sz="4400" b="0" strike="noStrike" spc="-1">
                <a:latin typeface="Arial"/>
              </a:rPr>
              <a:t>Clique para mover o diapositivo</a:t>
            </a: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pt-PT" sz="2000" b="0" strike="noStrike" spc="-1">
                <a:latin typeface="Arial"/>
              </a:rPr>
              <a:t>Clique para editar o formato das notas</a:t>
            </a:r>
          </a:p>
        </p:txBody>
      </p:sp>
      <p:sp>
        <p:nvSpPr>
          <p:cNvPr id="17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pt-PT" sz="1400" b="0" strike="noStrike" spc="-1">
                <a:latin typeface="Times New Roman"/>
              </a:rPr>
              <a:t>&lt;cabeçalho&gt;</a:t>
            </a:r>
          </a:p>
        </p:txBody>
      </p:sp>
      <p:sp>
        <p:nvSpPr>
          <p:cNvPr id="171" name="PlaceHolder 4"/>
          <p:cNvSpPr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pt-PT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pt-PT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172" name="PlaceHolder 5"/>
          <p:cNvSpPr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pt-PT" sz="1400" b="0" strike="noStrike" spc="-1">
                <a:latin typeface="Times New Roman"/>
              </a:defRPr>
            </a:lvl1pPr>
          </a:lstStyle>
          <a:p>
            <a:r>
              <a:rPr lang="pt-PT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173" name="PlaceHolder 6"/>
          <p:cNvSpPr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pt-PT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D7A2B007-BC47-4AFD-BD6F-735AB2C84808}" type="slidenum">
              <a:rPr lang="pt-PT" sz="1400" b="0" strike="noStrike" spc="-1">
                <a:latin typeface="Times New Roman"/>
              </a:rPr>
              <a:t>‹#›</a:t>
            </a:fld>
            <a:endParaRPr lang="pt-PT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PT" sz="2000" b="0" strike="noStrike" spc="-1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sldNum" idx="3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pt-PT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E40778A-5ECF-46C0-968C-2D0A0397A216}" type="slidenum">
              <a:rPr lang="pt-PT" sz="1200" b="0" strike="noStrike" spc="-1">
                <a:latin typeface="Times New Roman"/>
              </a:rPr>
              <a:t>1</a:t>
            </a:fld>
            <a:endParaRPr lang="pt-PT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PT" sz="2000" b="0" strike="noStrike" spc="-1"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sldNum" idx="3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pt-PT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3B15111-F9D7-4CE2-B736-55DD1A7E4E8A}" type="slidenum">
              <a:rPr lang="pt-PT" sz="1200" b="0" strike="noStrike" spc="-1">
                <a:latin typeface="Times New Roman"/>
              </a:rPr>
              <a:t>2</a:t>
            </a:fld>
            <a:endParaRPr lang="pt-PT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PT" sz="2000" b="0" strike="noStrike" spc="-1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sldNum" idx="3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pt-PT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3557E22-AB7D-4A19-85AF-AF2829BDCB19}" type="slidenum">
              <a:rPr lang="pt-PT" sz="1200" b="0" strike="noStrike" spc="-1">
                <a:latin typeface="Times New Roman"/>
              </a:rPr>
              <a:t>11</a:t>
            </a:fld>
            <a:endParaRPr lang="pt-PT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CCBE120-BCE9-4F51-BF47-0DF6F054505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9373AC4-618E-46B5-BE92-25E1DFDD804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471AFEC-7F4A-49F7-BF8C-F17A6CAD548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BBD553D-B010-4FD1-ADE9-964CF7EA98A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25EE959-6CEA-4355-8737-6CBC9B5BFFE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DDBBD8E-0F7D-4B5C-BB5D-06054A1A8F2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943C381A-5CC2-45BC-838A-9E8E7FB9EA9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9D8922F-03E3-4427-806B-DF2E87A0762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0915337-8577-4C66-932F-1657D3432B9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B97EC7D-C9D4-44DF-BF6C-8FC77A99173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2AB7D28-E456-4637-B84E-4A14F5EDE2E3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46AFDDF-BD70-474B-8604-826FA2EEBCF2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1431C41-5B0F-4EF8-81AF-31526D9BC0A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A6FAD84-B168-41EA-ABCC-58F0196DEF3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395B875-1527-42B6-8845-AC034D373B1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9F0031A-97C8-485D-8EE5-C6C32C7BE36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FB2CC17-F348-4593-B191-48034429815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BCC41C9-7D65-44CB-B717-8EF60E467F6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5643C09-5C4F-4399-9804-61FBC9A02C0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9AEE6E0-A210-441D-8057-96C1A87CADA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CABC45C7-E913-4049-9389-D58E2265A19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CA62963B-FB1E-439C-A909-79D867629B6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3E1C5CB-64AE-4091-9062-E485396305D9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2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829E2BE8-A616-455A-B05D-F5129BC45A10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61868972-6996-45D3-BE7D-04650AFC914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8C0A4493-5FBA-4BD6-8CBF-DE0EB6EA74B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F420FB25-0771-43AC-A23E-919DA7F7D8D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02DC5419-6A38-4CF0-8708-58DE3941E82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8221BD68-3CA8-4EAF-82DC-894835C3315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2C6CA027-15DF-4732-8474-4DEF1878E4F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F2C3C6AF-DF33-45EF-98A2-148D242E916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E1DB6AEE-811E-4FF0-9A3A-79BD08DCA96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134569F9-CCE9-4C9F-8C3D-F6A2341C1396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8C679D0D-A72D-42FA-A214-AA3872719CC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D7D06B77-D80C-44BD-BA12-B95FD1B040F6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8323098-B5AD-4EFD-9C77-C5E9BE178DBA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PT" sz="4400" b="0" strike="noStrike" spc="-1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a Imagem 8" descr="fotografia de folha de palma no fundo cor-de-rosa&#10;"/>
          <p:cNvPicPr/>
          <p:nvPr/>
        </p:nvPicPr>
        <p:blipFill>
          <a:blip r:embed="rId14"/>
          <a:stretch/>
        </p:blipFill>
        <p:spPr>
          <a:xfrm>
            <a:off x="1440" y="0"/>
            <a:ext cx="12188160" cy="6857280"/>
          </a:xfrm>
          <a:prstGeom prst="rect">
            <a:avLst/>
          </a:prstGeom>
          <a:ln w="0">
            <a:noFill/>
          </a:ln>
        </p:spPr>
      </p:pic>
      <p:sp>
        <p:nvSpPr>
          <p:cNvPr id="5" name="Retângulo 12"/>
          <p:cNvSpPr/>
          <p:nvPr/>
        </p:nvSpPr>
        <p:spPr>
          <a:xfrm>
            <a:off x="915840" y="777240"/>
            <a:ext cx="10359360" cy="53028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Marcador de Posição da Imagem 8" descr="Fotografia de folhas de árvore de palmas&#10;"/>
          <p:cNvPicPr/>
          <p:nvPr/>
        </p:nvPicPr>
        <p:blipFill>
          <a:blip r:embed="rId14"/>
          <a:stretch/>
        </p:blipFill>
        <p:spPr>
          <a:xfrm>
            <a:off x="1440" y="0"/>
            <a:ext cx="12188160" cy="6857280"/>
          </a:xfrm>
          <a:prstGeom prst="rect">
            <a:avLst/>
          </a:prstGeom>
          <a:ln w="0">
            <a:noFill/>
          </a:ln>
        </p:spPr>
      </p:pic>
      <p:sp>
        <p:nvSpPr>
          <p:cNvPr id="41" name="Retângulo 9"/>
          <p:cNvSpPr/>
          <p:nvPr/>
        </p:nvSpPr>
        <p:spPr>
          <a:xfrm>
            <a:off x="915840" y="777240"/>
            <a:ext cx="10359360" cy="530280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&lt;rodapé&gt;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6E531BB-1122-4075-BB0C-2AE993BCF4C5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‹#›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PT" sz="1400" b="0" strike="noStrike" spc="-1">
                <a:latin typeface="Times New Roman"/>
              </a:defRPr>
            </a:lvl1pPr>
          </a:lstStyle>
          <a:p>
            <a:r>
              <a:rPr lang="pt-PT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Marcador de Posição da Imagem 38"/>
          <p:cNvPicPr/>
          <p:nvPr/>
        </p:nvPicPr>
        <p:blipFill>
          <a:blip r:embed="rId14"/>
          <a:srcRect t="7803" b="7803"/>
          <a:stretch/>
        </p:blipFill>
        <p:spPr>
          <a:xfrm>
            <a:off x="0" y="0"/>
            <a:ext cx="12188160" cy="6857280"/>
          </a:xfrm>
          <a:prstGeom prst="rect">
            <a:avLst/>
          </a:prstGeom>
          <a:ln w="0">
            <a:noFill/>
          </a:ln>
        </p:spPr>
      </p:pic>
      <p:sp>
        <p:nvSpPr>
          <p:cNvPr id="84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&lt;rodapé&gt;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9394C65-9BDB-412F-8F32-7F308DAF5BAC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‹#›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PT" sz="1400" b="0" strike="noStrike" spc="-1">
                <a:latin typeface="Times New Roman"/>
              </a:defRPr>
            </a:lvl1pPr>
          </a:lstStyle>
          <a:p>
            <a:r>
              <a:rPr lang="pt-PT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87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Marcador de Posição da Imagem 13" descr="fechar fotografia de folhas&#10;"/>
          <p:cNvPicPr/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5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1440" y="0"/>
            <a:ext cx="12188160" cy="6857280"/>
          </a:xfrm>
          <a:prstGeom prst="rect">
            <a:avLst/>
          </a:prstGeom>
          <a:ln w="0">
            <a:noFill/>
          </a:ln>
        </p:spPr>
      </p:pic>
      <p:sp>
        <p:nvSpPr>
          <p:cNvPr id="126" name="Retângulo 8"/>
          <p:cNvSpPr/>
          <p:nvPr/>
        </p:nvSpPr>
        <p:spPr>
          <a:xfrm>
            <a:off x="4066200" y="0"/>
            <a:ext cx="4059360" cy="685728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PT" sz="1000" b="0" strike="noStrike" spc="-1">
                <a:solidFill>
                  <a:srgbClr val="9F9F9F"/>
                </a:solidFill>
                <a:latin typeface="Quire Sans Pro Light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9F9F9F"/>
                </a:solidFill>
                <a:latin typeface="Quire Sans Pro Light"/>
              </a:rPr>
              <a:t>&lt;rodapé&gt;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D9D9D9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68CBE85-7F72-4630-B1D8-F03934F0E9D8}" type="slidenum">
              <a:rPr lang="pt-PT" sz="1000" b="0" strike="noStrike" spc="-1">
                <a:solidFill>
                  <a:srgbClr val="D9D9D9"/>
                </a:solidFill>
                <a:latin typeface="Quire Sans Pro Light"/>
              </a:rPr>
              <a:t>‹#›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PT" sz="1400" b="0" strike="noStrike" spc="-1">
                <a:latin typeface="Times New Roman"/>
              </a:defRPr>
            </a:lvl1pPr>
          </a:lstStyle>
          <a:p>
            <a:r>
              <a:rPr lang="pt-PT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13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13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6730560" y="1901880"/>
            <a:ext cx="3936600" cy="2386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pt-PT" sz="4000" b="0" strike="noStrike" spc="-1" dirty="0">
                <a:solidFill>
                  <a:srgbClr val="000000"/>
                </a:solidFill>
                <a:latin typeface="Tisa Offc Serif Pro"/>
              </a:rPr>
              <a:t>MindWork</a:t>
            </a:r>
            <a:endParaRPr lang="pt-PT" sz="4000" b="0" strike="noStrike" spc="-1" dirty="0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6730560" y="4380120"/>
            <a:ext cx="3936600" cy="12751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pt-PT" sz="2000" b="0" strike="noStrike" spc="-1" dirty="0">
                <a:solidFill>
                  <a:srgbClr val="000000"/>
                </a:solidFill>
                <a:latin typeface="Quire Sans Pro Light"/>
              </a:rPr>
              <a:t>Interação Pessoa-Computador</a:t>
            </a:r>
            <a:endParaRPr lang="pt-PT" sz="20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pt-PT" sz="2000" b="0" strike="noStrike" spc="-1" dirty="0">
                <a:solidFill>
                  <a:srgbClr val="000000"/>
                </a:solidFill>
                <a:latin typeface="Quire Sans Pro Light"/>
              </a:rPr>
              <a:t>3LEIC04 G05</a:t>
            </a:r>
            <a:endParaRPr lang="pt-PT" sz="20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pt-PT" sz="2000" b="0" strike="noStrike" spc="-1" dirty="0">
              <a:latin typeface="Arial"/>
            </a:endParaRPr>
          </a:p>
        </p:txBody>
      </p:sp>
      <p:pic>
        <p:nvPicPr>
          <p:cNvPr id="176" name="Marcador de Posição da Imagem 15" descr="fotografia de 2 homens a desenhar um gráfico&#10;"/>
          <p:cNvPicPr/>
          <p:nvPr/>
        </p:nvPicPr>
        <p:blipFill>
          <a:blip r:embed="rId3"/>
          <a:stretch/>
        </p:blipFill>
        <p:spPr>
          <a:xfrm>
            <a:off x="1393920" y="1143000"/>
            <a:ext cx="5028480" cy="45712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838080" y="707040"/>
            <a:ext cx="10514880" cy="6393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pt-PT" sz="4000" b="0" strike="noStrike" spc="-1">
                <a:solidFill>
                  <a:srgbClr val="000000"/>
                </a:solidFill>
                <a:latin typeface="Tisa Offc Serif Pro"/>
              </a:rPr>
              <a:t>Requisitos de Usabilidade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dt" idx="2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F6C4DA5-7F59-4FB4-A43A-7BE73FFD5F85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10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216" name="SmartArt Placeholder 5"/>
          <p:cNvSpPr/>
          <p:nvPr/>
        </p:nvSpPr>
        <p:spPr>
          <a:xfrm>
            <a:off x="1088280" y="2039040"/>
            <a:ext cx="10514880" cy="3960000"/>
          </a:xfr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Conhecimentos básicos de tecnologia; </a:t>
            </a:r>
          </a:p>
          <a:p>
            <a:pPr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Eficácia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: Mais de 90% dos utilizadores não tem qualquer dificuldade em utilizar a nossa aplicação; </a:t>
            </a:r>
          </a:p>
          <a:p>
            <a:pPr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Eficiência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: Num curto espaço de tempo, cerca de 90% dos utilizadores clicam menos de 5 vezes para obter os resultados esperados;</a:t>
            </a:r>
          </a:p>
          <a:p>
            <a:pPr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Satisfação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: Mais de 90% dos utilizadores preferem a nossa aplicação como solução aos seus problemas; </a:t>
            </a:r>
            <a:endParaRPr lang="pt-PT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4724280" y="2450520"/>
            <a:ext cx="2742480" cy="6393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pt-PT" sz="3600" b="0" strike="noStrike" spc="-1">
                <a:solidFill>
                  <a:srgbClr val="000000"/>
                </a:solidFill>
                <a:latin typeface="Tisa Offc Serif Pro"/>
              </a:rPr>
              <a:t>Obrigado</a:t>
            </a:r>
            <a:endParaRPr lang="pt-PT" sz="3600" b="0" strike="noStrike" spc="-1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4724280" y="3566160"/>
            <a:ext cx="2742480" cy="26510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pt-PT" sz="1800" b="0" strike="noStrike" spc="-1">
                <a:solidFill>
                  <a:srgbClr val="000000"/>
                </a:solidFill>
                <a:latin typeface="Quire Sans Pro Light"/>
              </a:rPr>
              <a:t>a</a:t>
            </a:r>
            <a:endParaRPr lang="pt-PT" sz="1800" b="0" strike="noStrike" spc="-1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D9D9D9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D9D9D9"/>
                </a:solidFill>
                <a:latin typeface="Quire Sans Pro Light"/>
              </a:rPr>
              <a:t>DE 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D9D9D9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EAB54F5-40E8-421F-800F-2255835D6A35}" type="slidenum">
              <a:rPr lang="pt-PT" sz="1000" b="0" strike="noStrike" spc="-1">
                <a:solidFill>
                  <a:srgbClr val="D9D9D9"/>
                </a:solidFill>
                <a:latin typeface="Quire Sans Pro Light"/>
              </a:rPr>
              <a:t>11</a:t>
            </a:fld>
            <a:endParaRPr lang="pt-PT" sz="10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1463040" y="1142280"/>
            <a:ext cx="4086720" cy="8406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pt-PT" sz="4000" b="0" strike="noStrike" spc="-1">
                <a:solidFill>
                  <a:srgbClr val="000000"/>
                </a:solidFill>
                <a:latin typeface="Tisa Offc Serif Pro"/>
              </a:rPr>
              <a:t>Descrição da ideia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1463040" y="1983600"/>
            <a:ext cx="6174720" cy="3019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7000"/>
          </a:bodyPr>
          <a:lstStyle/>
          <a:p>
            <a:pPr marL="285840" indent="-285840">
              <a:lnSpc>
                <a:spcPts val="22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</a:rPr>
              <a:t>MindWork é uma aplicação desenvolvida para smartphones a pensar na rotina das pessoas mais “sábias”.  O principal objetivo é tentar incutir no dia a dia dos utilizadores um momento para exercitarem a mente e saírem da rotina. </a:t>
            </a:r>
            <a:endParaRPr lang="pt-PT" sz="1400" b="0" strike="noStrike" spc="-1" dirty="0">
              <a:latin typeface="Arial"/>
            </a:endParaRPr>
          </a:p>
          <a:p>
            <a:pPr marL="285840" indent="-285840">
              <a:lnSpc>
                <a:spcPts val="22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</a:rPr>
              <a:t>Cada utilizador poderá registar-se com o email e uma password devidamente segura.  Após o registo serão redirecionados para uma pagina em que aparecerá o desafio diário. Quando o desafio diário estiver concluído poderão também visualizar o ranking, isto para poder haver alguma competição. A cada desafio completado ganharão moedas que os permitirá usar para “ajudas”.  </a:t>
            </a:r>
            <a:endParaRPr lang="pt-PT" sz="1400" b="0" strike="noStrike" spc="-1" dirty="0">
              <a:latin typeface="Arial"/>
            </a:endParaRPr>
          </a:p>
          <a:p>
            <a:pPr>
              <a:lnSpc>
                <a:spcPts val="22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pt-PT" sz="1400" b="0" strike="noStrike" spc="-1" dirty="0">
              <a:latin typeface="Arial"/>
            </a:endParaRPr>
          </a:p>
        </p:txBody>
      </p:sp>
      <p:pic>
        <p:nvPicPr>
          <p:cNvPr id="179" name="Marcador de Posição da Imagem 16" descr="membro da equipa&#10;"/>
          <p:cNvPicPr/>
          <p:nvPr/>
        </p:nvPicPr>
        <p:blipFill>
          <a:blip r:embed="rId3"/>
          <a:stretch/>
        </p:blipFill>
        <p:spPr>
          <a:xfrm>
            <a:off x="8268840" y="1142280"/>
            <a:ext cx="2789280" cy="2853360"/>
          </a:xfrm>
          <a:prstGeom prst="rect">
            <a:avLst/>
          </a:prstGeom>
          <a:ln w="0">
            <a:noFill/>
          </a:ln>
        </p:spPr>
      </p:pic>
      <p:sp>
        <p:nvSpPr>
          <p:cNvPr id="180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BFBFBF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BFBFBF"/>
                </a:solidFill>
                <a:latin typeface="Quire Sans Pro Light"/>
              </a:rPr>
              <a:t>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844A4E8-16E5-43C7-BC4B-0F9FDB6D78D3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2</a:t>
            </a:fld>
            <a:endParaRPr lang="pt-PT" sz="10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838080" y="707040"/>
            <a:ext cx="10514880" cy="6393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pt-PT" sz="4000" b="0" strike="noStrike" spc="-1">
                <a:solidFill>
                  <a:srgbClr val="000000"/>
                </a:solidFill>
                <a:latin typeface="Tisa Offc Serif Pro"/>
              </a:rPr>
              <a:t>Serviços/ Aplicações e Sistemas Relacionados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DE 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sldNum" idx="16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F93A0A7-58A6-4F7A-9D6B-859DE46475EA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3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185" name="SmartArt Placeholder 8"/>
          <p:cNvSpPr/>
          <p:nvPr/>
        </p:nvSpPr>
        <p:spPr>
          <a:xfrm>
            <a:off x="1088280" y="2039040"/>
            <a:ext cx="10514880" cy="3960000"/>
          </a:xfr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marL="457200">
              <a:lnSpc>
                <a:spcPct val="100000"/>
              </a:lnSpc>
              <a:buNone/>
            </a:pPr>
            <a:r>
              <a:rPr lang="pt-PT" sz="16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A</a:t>
            </a:r>
            <a:r>
              <a:rPr lang="pt-PT" sz="1600" spc="-1" dirty="0">
                <a:solidFill>
                  <a:srgbClr val="000000"/>
                </a:solidFill>
                <a:latin typeface="Quire Sans Pro Light"/>
                <a:ea typeface="DejaVu Sans"/>
              </a:rPr>
              <a:t>tualmente a única aplicação relacionada com a MindWork é o </a:t>
            </a:r>
            <a:r>
              <a:rPr lang="pt-PT" sz="1600" spc="-1" dirty="0" err="1">
                <a:solidFill>
                  <a:srgbClr val="000000"/>
                </a:solidFill>
                <a:latin typeface="Quire Sans Pro Light"/>
                <a:ea typeface="DejaVu Sans"/>
              </a:rPr>
              <a:t>Brain</a:t>
            </a:r>
            <a:r>
              <a:rPr lang="pt-PT" sz="1600" spc="-1" dirty="0">
                <a:solidFill>
                  <a:srgbClr val="000000"/>
                </a:solidFill>
                <a:latin typeface="Quire Sans Pro Light"/>
                <a:ea typeface="DejaVu Sans"/>
              </a:rPr>
              <a:t> Test. Uma aplicação móvel disponível para todos os sistemas operativos onde o utilizador tem que resolver desafios com um grau de dificuldade cada vez maior. </a:t>
            </a:r>
            <a:br>
              <a:rPr lang="pt-PT" sz="1600" spc="-1" dirty="0">
                <a:solidFill>
                  <a:srgbClr val="000000"/>
                </a:solidFill>
                <a:latin typeface="Quire Sans Pro Light"/>
                <a:ea typeface="DejaVu Sans"/>
              </a:rPr>
            </a:br>
            <a:r>
              <a:rPr lang="pt-PT" sz="1600" spc="-1" dirty="0">
                <a:solidFill>
                  <a:srgbClr val="000000"/>
                </a:solidFill>
                <a:latin typeface="Quire Sans Pro Light"/>
                <a:ea typeface="DejaVu Sans"/>
              </a:rPr>
              <a:t>Na nossa opinião esta aplicação apesar de conter inúmeros desafios não tem, um público-alvo objetivo e um sistema que permita visualizar o ranking e comparar com os outros jogadores. Outro ponto negativo está relacionado com o facto do utilizador poder realizar inúmeros desafios diários levando, consequentemente, a que os jogadores se fartem do jogo. </a:t>
            </a:r>
            <a:endParaRPr lang="pt-PT" sz="16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</a:pPr>
            <a:endParaRPr lang="pt-PT" sz="16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</a:pPr>
            <a:endParaRPr lang="pt-PT" sz="10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</a:pPr>
            <a:endParaRPr lang="pt-PT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838080" y="707040"/>
            <a:ext cx="10514880" cy="6393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pt-PT" sz="4000" b="0" strike="noStrike" spc="-1" dirty="0">
                <a:solidFill>
                  <a:srgbClr val="000000"/>
                </a:solidFill>
                <a:latin typeface="Tisa Offc Serif Pro"/>
              </a:rPr>
              <a:t>Analise do Questionário</a:t>
            </a:r>
            <a:endParaRPr lang="pt-PT" sz="4000" b="0" strike="noStrike" spc="-1" dirty="0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dt" idx="1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42A845A-B401-4E9D-98B0-CBD8E7000299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4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189" name="SmartArt Placeholder 5"/>
          <p:cNvSpPr/>
          <p:nvPr/>
        </p:nvSpPr>
        <p:spPr>
          <a:xfrm>
            <a:off x="1088280" y="2039040"/>
            <a:ext cx="10514880" cy="3960000"/>
          </a:xfr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96000"/>
          </a:bodyPr>
          <a:lstStyle/>
          <a:p>
            <a:r>
              <a:rPr lang="pt-PT" sz="1700" b="0" strike="noStrike" spc="-1" dirty="0">
                <a:latin typeface="Quire Sans Pro Light" panose="020B0302040400020003" pitchFamily="34" charset="0"/>
              </a:rPr>
              <a:t>Analise do Questionário MindWork: </a:t>
            </a:r>
          </a:p>
          <a:p>
            <a:endParaRPr lang="pt-PT" sz="1700" spc="-1" dirty="0">
              <a:latin typeface="Quire Sans Pro Light" panose="020B0302040400020003" pitchFamily="34" charset="0"/>
            </a:endParaRPr>
          </a:p>
          <a:p>
            <a:r>
              <a:rPr lang="pt-PT" sz="1700" spc="-1" dirty="0">
                <a:latin typeface="Quire Sans Pro Light" panose="020B0302040400020003" pitchFamily="34" charset="0"/>
              </a:rPr>
              <a:t>O inquérito foi divulgado com algumas comunidades locais em geral através de WhatsApp e de email. No total, até ao momento, foram recolhidas 20 respostas. Como era de esperar o valor não é muito alto tendo em conta o nosso público-alvo, no entanto a maioria dos inquiridos (55%) é do </a:t>
            </a:r>
            <a:r>
              <a:rPr lang="pt-PT" sz="1700" b="1" spc="-1" dirty="0">
                <a:latin typeface="Quire Sans Pro Light" panose="020B0302040400020003" pitchFamily="34" charset="0"/>
              </a:rPr>
              <a:t>género feminino </a:t>
            </a:r>
            <a:r>
              <a:rPr lang="pt-PT" sz="1700" spc="-1" dirty="0">
                <a:latin typeface="Quire Sans Pro Light" panose="020B0302040400020003" pitchFamily="34" charset="0"/>
              </a:rPr>
              <a:t>e tem idades compreendidas entre os </a:t>
            </a:r>
            <a:r>
              <a:rPr lang="pt-PT" sz="1700" b="1" spc="-1" dirty="0">
                <a:latin typeface="Quire Sans Pro Light" panose="020B0302040400020003" pitchFamily="34" charset="0"/>
              </a:rPr>
              <a:t>66 e 85 anos </a:t>
            </a:r>
            <a:r>
              <a:rPr lang="pt-PT" sz="1700" spc="-1" dirty="0">
                <a:latin typeface="Quire Sans Pro Light" panose="020B0302040400020003" pitchFamily="34" charset="0"/>
              </a:rPr>
              <a:t>(65%).</a:t>
            </a:r>
          </a:p>
          <a:p>
            <a:endParaRPr lang="pt-PT" sz="1700" spc="-1" dirty="0">
              <a:latin typeface="Quire Sans Pro Light" panose="020B0302040400020003" pitchFamily="34" charset="0"/>
            </a:endParaRPr>
          </a:p>
          <a:p>
            <a:r>
              <a:rPr lang="pt-PT" sz="1700" b="0" strike="noStrike" spc="-1" dirty="0">
                <a:latin typeface="Quire Sans Pro Light" panose="020B0302040400020003" pitchFamily="34" charset="0"/>
              </a:rPr>
              <a:t>Relativamente á </a:t>
            </a:r>
            <a:r>
              <a:rPr lang="pt-PT" sz="1700" b="1" strike="noStrike" spc="-1" dirty="0">
                <a:latin typeface="Quire Sans Pro Light" panose="020B0302040400020003" pitchFamily="34" charset="0"/>
              </a:rPr>
              <a:t>ana</a:t>
            </a:r>
            <a:r>
              <a:rPr lang="pt-PT" sz="1700" b="1" spc="-1" dirty="0">
                <a:latin typeface="Quire Sans Pro Light" panose="020B0302040400020003" pitchFamily="34" charset="0"/>
              </a:rPr>
              <a:t>lise dos resultados </a:t>
            </a:r>
            <a:r>
              <a:rPr lang="pt-PT" sz="1700" spc="-1" dirty="0">
                <a:latin typeface="Quire Sans Pro Light" panose="020B0302040400020003" pitchFamily="34" charset="0"/>
              </a:rPr>
              <a:t>é importante salientar o seguinte: </a:t>
            </a:r>
          </a:p>
          <a:p>
            <a:endParaRPr lang="pt-PT" sz="1700" spc="-1" dirty="0">
              <a:latin typeface="Quire Sans Pro Light" panose="020B0302040400020003" pitchFamily="34" charset="0"/>
            </a:endParaRPr>
          </a:p>
          <a:p>
            <a:r>
              <a:rPr lang="pt-PT" sz="1700" b="0" strike="noStrike" spc="-1" dirty="0">
                <a:latin typeface="Quire Sans Pro Light" panose="020B0302040400020003" pitchFamily="34" charset="0"/>
              </a:rPr>
              <a:t>	1) A grande maioria tem interesse em jogos lúdicos;</a:t>
            </a:r>
          </a:p>
          <a:p>
            <a:endParaRPr lang="pt-PT" sz="1700" b="0" strike="noStrike" spc="-1" dirty="0">
              <a:latin typeface="Quire Sans Pro Light" panose="020B0302040400020003" pitchFamily="34" charset="0"/>
            </a:endParaRPr>
          </a:p>
          <a:p>
            <a:r>
              <a:rPr lang="pt-PT" sz="1700" spc="-1" dirty="0">
                <a:latin typeface="Quire Sans Pro Light" panose="020B0302040400020003" pitchFamily="34" charset="0"/>
              </a:rPr>
              <a:t>	2) Após um determinado período de tempo, a luz emitida pelos ecrãs provoca no utilizador cansaço;</a:t>
            </a:r>
          </a:p>
          <a:p>
            <a:endParaRPr lang="pt-PT" sz="1700" spc="-1" dirty="0">
              <a:latin typeface="Quire Sans Pro Light" panose="020B0302040400020003" pitchFamily="34" charset="0"/>
            </a:endParaRPr>
          </a:p>
          <a:p>
            <a:r>
              <a:rPr lang="pt-PT" sz="1700" spc="-1" dirty="0">
                <a:latin typeface="Quire Sans Pro Light" panose="020B0302040400020003" pitchFamily="34" charset="0"/>
              </a:rPr>
              <a:t>	3) O telemóvel faz parte do nosso dia a dia;</a:t>
            </a:r>
          </a:p>
          <a:p>
            <a:endParaRPr lang="pt-PT" sz="1200" spc="-1" dirty="0">
              <a:latin typeface="Arial"/>
            </a:endParaRPr>
          </a:p>
          <a:p>
            <a:endParaRPr lang="pt-PT" sz="1200" spc="-1" dirty="0">
              <a:latin typeface="Arial"/>
            </a:endParaRPr>
          </a:p>
          <a:p>
            <a:endParaRPr lang="pt-PT" sz="1200" spc="-1" dirty="0">
              <a:latin typeface="Arial"/>
            </a:endParaRPr>
          </a:p>
          <a:p>
            <a:endParaRPr lang="pt-PT" sz="1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D1E57B2-6F6E-4D43-B422-576A5E87EFE2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5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192" name="SmartArt Placeholder 5"/>
          <p:cNvSpPr/>
          <p:nvPr/>
        </p:nvSpPr>
        <p:spPr>
          <a:xfrm>
            <a:off x="4070053" y="478601"/>
            <a:ext cx="7533107" cy="5520439"/>
          </a:xfr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    Biografia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</a:t>
            </a:r>
            <a:endParaRPr lang="pt-PT" sz="1800" b="0" strike="noStrike" spc="-1" dirty="0">
              <a:latin typeface="Arial"/>
            </a:endParaRPr>
          </a:p>
          <a:p>
            <a:pPr marL="7429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Ruy de Carvalho , um dos símbolos da televisão portuguesa goza de sua aposentadoria, mas sua paixão pela aprendizagem e pelo desafio intelectual continua inabalável. Ele acredita que manter a mente ativa é fundamental para a qualidade de vida na terceira idade. Embora não esteja mais no centro das atenções do mundo do entretenimento, ele permanece um exemplo de vitalidade e curiosidade e desse modo pretende mudar a rotina desafiando-se diariamente.  O ator não é nenhum expert em tecnologia no entanto possui um smartphone e está disposto a aprender a usar qualquer aplicação desde que seja relativamente simples e amigável. </a:t>
            </a:r>
            <a:endParaRPr lang="pt-PT" sz="1400" spc="-1" dirty="0">
              <a:latin typeface="Arial"/>
            </a:endParaRPr>
          </a:p>
          <a:p>
            <a:pPr marL="457200" algn="ctr"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Frustrações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</a:t>
            </a:r>
            <a:endParaRPr lang="pt-PT" sz="1800" b="0" strike="noStrike" spc="-1" dirty="0">
              <a:latin typeface="Arial"/>
            </a:endParaRPr>
          </a:p>
          <a:p>
            <a:pPr marL="7429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Com o avançar da sua idade Ruy vê-se ,como era de prever, limitado a nível físico no entanto não quer que isso o impeça de manter a sua mente ativa. </a:t>
            </a:r>
            <a:endParaRPr lang="pt-PT" sz="1400" b="0" strike="noStrike" spc="-1" dirty="0">
              <a:latin typeface="Arial"/>
            </a:endParaRPr>
          </a:p>
          <a:p>
            <a:pPr marL="457200" algn="ctr"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Motivações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</a:t>
            </a:r>
            <a:endParaRPr lang="pt-PT" sz="1800" b="0" strike="noStrike" spc="-1" dirty="0">
              <a:latin typeface="Arial"/>
            </a:endParaRPr>
          </a:p>
          <a:p>
            <a:pPr marL="7429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Ruy gosta de ser mentalmente ativo e investir o seu tempo livre em atividades que enriquecem o seu vasto conhecimento. </a:t>
            </a:r>
            <a:endParaRPr lang="pt-PT" sz="1400" b="0" strike="noStrike" spc="-1" dirty="0">
              <a:latin typeface="Arial"/>
            </a:endParaRPr>
          </a:p>
          <a:p>
            <a:pPr marL="7429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O ator apesar também da sua idade nunca deixou o espirito competitivo de lado e por isso a competitividade é um dos seus maiores desafios.</a:t>
            </a:r>
            <a:endParaRPr lang="pt-PT" sz="1400" b="0" strike="noStrike" spc="-1" dirty="0">
              <a:latin typeface="Arial"/>
            </a:endParaRPr>
          </a:p>
          <a:p>
            <a:pPr marL="457200" algn="ctr"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   Necessidades</a:t>
            </a: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</a:t>
            </a:r>
            <a:endParaRPr lang="pt-PT" sz="1400" b="0" strike="noStrike" spc="-1" dirty="0">
              <a:latin typeface="Arial"/>
            </a:endParaRPr>
          </a:p>
          <a:p>
            <a:pPr marL="7429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Uma aplicação que o permita desafiar a mente e que alimente o seu espirito competitivo diariamente.</a:t>
            </a:r>
            <a:endParaRPr lang="pt-PT" sz="1400" b="0" strike="noStrike" spc="-1" dirty="0">
              <a:latin typeface="Arial"/>
            </a:endParaRPr>
          </a:p>
          <a:p>
            <a:pPr marL="457200" algn="just">
              <a:lnSpc>
                <a:spcPct val="100000"/>
              </a:lnSpc>
              <a:buNone/>
            </a:pPr>
            <a:endParaRPr lang="pt-PT" sz="1000" b="0" strike="noStrike" spc="-1" dirty="0">
              <a:latin typeface="Arial"/>
            </a:endParaRPr>
          </a:p>
          <a:p>
            <a:pPr marL="457200" algn="just">
              <a:lnSpc>
                <a:spcPct val="100000"/>
              </a:lnSpc>
              <a:buNone/>
            </a:pPr>
            <a:endParaRPr lang="pt-PT" sz="1400" b="0" strike="noStrike" spc="-1" dirty="0">
              <a:latin typeface="Arial"/>
            </a:endParaRPr>
          </a:p>
          <a:p>
            <a:pPr marL="457200" algn="just">
              <a:lnSpc>
                <a:spcPct val="100000"/>
              </a:lnSpc>
              <a:buNone/>
            </a:pPr>
            <a:endParaRPr lang="pt-PT" sz="1400" b="0" strike="noStrike" spc="-1" dirty="0">
              <a:latin typeface="Arial"/>
            </a:endParaRPr>
          </a:p>
          <a:p>
            <a:pPr marL="457200" algn="ctr"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</p:txBody>
      </p:sp>
      <p:pic>
        <p:nvPicPr>
          <p:cNvPr id="193" name="Picture 6" descr="Nascimento de Ruy de Carvalho | e-cultura"/>
          <p:cNvPicPr/>
          <p:nvPr/>
        </p:nvPicPr>
        <p:blipFill>
          <a:blip r:embed="rId2"/>
          <a:stretch/>
        </p:blipFill>
        <p:spPr>
          <a:xfrm>
            <a:off x="402480" y="532080"/>
            <a:ext cx="2751840" cy="2116440"/>
          </a:xfrm>
          <a:prstGeom prst="rect">
            <a:avLst/>
          </a:prstGeom>
          <a:ln w="0">
            <a:noFill/>
          </a:ln>
        </p:spPr>
      </p:pic>
      <p:sp>
        <p:nvSpPr>
          <p:cNvPr id="194" name="SmartArt Placeholder 5"/>
          <p:cNvSpPr/>
          <p:nvPr/>
        </p:nvSpPr>
        <p:spPr>
          <a:xfrm>
            <a:off x="411840" y="2794320"/>
            <a:ext cx="2827800" cy="2965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Nome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: Ruy de Carvalho</a:t>
            </a:r>
            <a:endParaRPr lang="pt-PT" sz="1200" b="0" strike="noStrike" spc="-1" dirty="0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Idade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: 96 anos</a:t>
            </a:r>
            <a:endParaRPr lang="pt-PT" sz="1200" b="0" strike="noStrike" spc="-1" dirty="0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Nível de formação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Mestrado em Teatro</a:t>
            </a:r>
            <a:endParaRPr lang="pt-PT" sz="1200" b="0" strike="noStrike" spc="-1" dirty="0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Ocupação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Reformado</a:t>
            </a:r>
            <a:endParaRPr lang="pt-PT" sz="1200" b="0" strike="noStrike" spc="-1" dirty="0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Local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Lisboa / Portugal</a:t>
            </a:r>
            <a:endParaRPr lang="pt-PT" sz="12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pt-PT" sz="12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pt-PT" sz="1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D1E57B2-6F6E-4D43-B422-576A5E87EFE2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6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192" name="SmartArt Placeholder 5"/>
          <p:cNvSpPr/>
          <p:nvPr/>
        </p:nvSpPr>
        <p:spPr>
          <a:xfrm>
            <a:off x="4070053" y="478601"/>
            <a:ext cx="7533107" cy="5520439"/>
          </a:xfr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    Biografia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</a:t>
            </a:r>
            <a:endParaRPr lang="pt-PT" sz="18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Simone de Oliveira uma das cantoras mais aclamadas do seculo XXI com uma carreira brilhante no mundo da musica, encontra-se numa fase da sua vida em que a reforma trouxe mais tempo livre e uma busca por desafios intelectuais. Desde sempre teve um amor profundo por aprender coisas novas e por esse mesmo motivo sente que precisa de continuar a alimentar a sua mente de uma forma ativa e que a desafie. </a:t>
            </a:r>
            <a:endParaRPr lang="pt-PT" sz="1400" b="0" strike="noStrike" spc="-1" dirty="0">
              <a:latin typeface="Arial"/>
            </a:endParaRPr>
          </a:p>
          <a:p>
            <a:pPr marL="457200" algn="ctr"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Frustrações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</a:t>
            </a:r>
            <a:endParaRPr lang="pt-PT" sz="18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Não encontra uma razão para fazer uma vida monótona sendo que nunca esteve habituada. </a:t>
            </a:r>
            <a:endParaRPr lang="pt-PT" sz="1400" b="0" strike="noStrike" spc="-1" dirty="0">
              <a:latin typeface="Arial"/>
            </a:endParaRPr>
          </a:p>
          <a:p>
            <a:pPr marL="457200" algn="ctr"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Motivações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</a:t>
            </a:r>
            <a:endParaRPr lang="pt-PT" sz="18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Gosta de preencher o seu tempo livre a enriquecer o seu conhecimento;</a:t>
            </a:r>
            <a:endParaRPr lang="pt-PT" sz="14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Adora a simplicidade;</a:t>
            </a:r>
            <a:endParaRPr lang="pt-PT" sz="1400" b="0" strike="noStrike" spc="-1" dirty="0">
              <a:latin typeface="Arial"/>
            </a:endParaRPr>
          </a:p>
          <a:p>
            <a:pPr marL="457200" algn="ctr"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   Necessidades</a:t>
            </a: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</a:t>
            </a:r>
            <a:endParaRPr lang="pt-PT" sz="14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Uma aplicação que permita preencher o vazio que a reforma trouxe relativamente a desafios diários. Apesar de serem desafios diferentes aos que estava habituada no mundo da musica, não deixam de nos pôr á prova.</a:t>
            </a:r>
            <a:endParaRPr lang="pt-PT" sz="1400" b="0" strike="noStrike" spc="-1" dirty="0">
              <a:latin typeface="Arial"/>
            </a:endParaRPr>
          </a:p>
          <a:p>
            <a:pPr marL="457200" algn="just">
              <a:lnSpc>
                <a:spcPct val="100000"/>
              </a:lnSpc>
              <a:buNone/>
            </a:pPr>
            <a:endParaRPr lang="pt-PT" sz="1000" b="0" strike="noStrike" spc="-1" dirty="0">
              <a:latin typeface="Arial"/>
            </a:endParaRPr>
          </a:p>
          <a:p>
            <a:pPr marL="457200" algn="just">
              <a:lnSpc>
                <a:spcPct val="100000"/>
              </a:lnSpc>
              <a:buNone/>
            </a:pPr>
            <a:endParaRPr lang="pt-PT" sz="1400" b="0" strike="noStrike" spc="-1" dirty="0">
              <a:latin typeface="Arial"/>
            </a:endParaRPr>
          </a:p>
          <a:p>
            <a:pPr marL="457200" algn="just">
              <a:lnSpc>
                <a:spcPct val="100000"/>
              </a:lnSpc>
              <a:buNone/>
            </a:pPr>
            <a:endParaRPr lang="pt-PT" sz="1400" b="0" strike="noStrike" spc="-1" dirty="0">
              <a:latin typeface="Arial"/>
            </a:endParaRPr>
          </a:p>
          <a:p>
            <a:pPr marL="457200" algn="ctr"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</p:txBody>
      </p:sp>
      <p:sp>
        <p:nvSpPr>
          <p:cNvPr id="194" name="SmartArt Placeholder 5"/>
          <p:cNvSpPr/>
          <p:nvPr/>
        </p:nvSpPr>
        <p:spPr>
          <a:xfrm>
            <a:off x="411840" y="2794320"/>
            <a:ext cx="2827800" cy="2965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Nome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: Simone de Oliveira 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pt-PT" sz="1200" b="1" strike="noStrike" spc="-1" dirty="0">
              <a:solidFill>
                <a:srgbClr val="000000"/>
              </a:solidFill>
              <a:latin typeface="Quire Sans Pro Light"/>
              <a:ea typeface="DejaVu Sans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Idade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: 85 anos</a:t>
            </a:r>
            <a:endParaRPr lang="pt-PT" sz="1200" b="0" strike="noStrike" spc="-1" dirty="0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Nível de formação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Mestrado em Musica</a:t>
            </a:r>
            <a:endParaRPr lang="pt-PT" sz="1200" b="0" strike="noStrike" spc="-1" dirty="0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Ocupação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Reformada</a:t>
            </a:r>
            <a:endParaRPr lang="pt-PT" sz="1200" b="0" strike="noStrike" spc="-1" dirty="0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2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Local</a:t>
            </a:r>
            <a:r>
              <a:rPr lang="pt-PT" sz="12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Lisboa / Portugal</a:t>
            </a:r>
            <a:endParaRPr lang="pt-PT" sz="12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pt-PT" sz="12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pt-PT" sz="1200" b="0" strike="noStrike" spc="-1" dirty="0">
              <a:latin typeface="Arial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FFC252D-F28D-01F4-BEDD-0503D9F78089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60520" y="217800"/>
            <a:ext cx="2111040" cy="257544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478873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838080" y="707040"/>
            <a:ext cx="10514880" cy="6393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pt-PT" sz="4000" b="0" strike="noStrike" spc="-1">
                <a:solidFill>
                  <a:srgbClr val="000000"/>
                </a:solidFill>
                <a:latin typeface="Tisa Offc Serif Pro"/>
              </a:rPr>
              <a:t>Cenários de atividade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dt" idx="2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D6EDE24-838A-44EB-B4F1-85410EEA8696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7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203" name="SmartArt Placeholder 5"/>
          <p:cNvSpPr/>
          <p:nvPr/>
        </p:nvSpPr>
        <p:spPr>
          <a:xfrm>
            <a:off x="1088280" y="2039040"/>
            <a:ext cx="10514880" cy="3960000"/>
          </a:xfr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Ruy pretende realizar o desafio diário : </a:t>
            </a:r>
            <a:endParaRPr lang="pt-PT" sz="18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Ruy abre a aplicação MindWork no seu smartphone, cumprimentado por uma música de fundo e um interface amigável. Ele aprecia a forma como a aplicação está feita com formas claras de navegação e verifica que o desafio diário está disponível.  O desafio diário para hoje é um jogo de palavras cruzadas, entusiasmado pelo tipo de jogo que é, Ruy começa a resolver. Utilizando as pistas dadas pela aplicação á medida que vai completando as palavras vai verificando o seu progresso.  Ao mesmo tempo que está a realizar o desafio Ruy depara-se com algumas palavras que já não reconhecia e por esse mesmo motivo decidiu explorar um pouco mais sobre as mesmas. Após concluir as palavras cruzadas Ruy recebe uma mensagem da aplicação congratulando-o pela sua conquista. Esta provocou no mesmo um sentimento de realização. Curioso para saber em que lugar se encontra no ranking, o ator dirige-se ate á aba do ranking e verifica que se encontra no top10 diário e no top50 mensal.  Passado pouco tempo da conclusão do desafio Ruy decide convidar alguns amigos da universidade sénior a ingressarem a aplicação e a juntarem-se nesta aventura com ele.</a:t>
            </a:r>
            <a:br>
              <a:rPr sz="1400" dirty="0"/>
            </a:b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O ator espera ansiosamente pela dia de amanhã para realizar um novo desafio.</a:t>
            </a:r>
            <a:endParaRPr lang="pt-PT" sz="14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</a:pPr>
            <a:endParaRPr lang="pt-PT" sz="14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</a:pPr>
            <a:endParaRPr lang="pt-PT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838080" y="707040"/>
            <a:ext cx="10514880" cy="6393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pt-PT" sz="4000" b="0" strike="noStrike" spc="-1">
                <a:solidFill>
                  <a:srgbClr val="000000"/>
                </a:solidFill>
                <a:latin typeface="Tisa Offc Serif Pro"/>
              </a:rPr>
              <a:t>Modelo Conceptual Simplificado 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sldNum" idx="2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A208192-3AC6-459A-AE84-68B407C6D769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8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206" name="SmartArt Placeholder 5"/>
          <p:cNvSpPr/>
          <p:nvPr/>
        </p:nvSpPr>
        <p:spPr>
          <a:xfrm>
            <a:off x="5790600" y="1485000"/>
            <a:ext cx="5091480" cy="4732920"/>
          </a:xfr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marL="457200">
              <a:lnSpc>
                <a:spcPct val="100000"/>
              </a:lnSpc>
              <a:buNone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Relações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</a:t>
            </a:r>
            <a:endParaRPr lang="pt-PT" sz="1800" b="0" strike="noStrike" spc="-1" dirty="0">
              <a:latin typeface="Arial"/>
            </a:endParaRPr>
          </a:p>
          <a:p>
            <a:pPr marL="1200150" indent="-285750">
              <a:lnSpc>
                <a:spcPct val="10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Os desafios diários como indica o nome apenas podem ser realizados uma vez e só está disponível um por dia; </a:t>
            </a:r>
            <a:endParaRPr lang="pt-PT" sz="1400" b="0" strike="noStrike" spc="-1" dirty="0">
              <a:latin typeface="Arial"/>
            </a:endParaRPr>
          </a:p>
          <a:p>
            <a:pPr marL="1200150" indent="-285750">
              <a:lnSpc>
                <a:spcPct val="10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Os jogadores possuem moedas;</a:t>
            </a:r>
            <a:endParaRPr lang="pt-PT" sz="1400" b="0" strike="noStrike" spc="-1" dirty="0">
              <a:latin typeface="Arial"/>
            </a:endParaRPr>
          </a:p>
          <a:p>
            <a:pPr marL="1200150" indent="-285750">
              <a:lnSpc>
                <a:spcPct val="10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Um jogador pode realizar apenas uma única vez o desafio diário; </a:t>
            </a:r>
            <a:endParaRPr lang="pt-PT" sz="1400" b="0" strike="noStrike" spc="-1" dirty="0">
              <a:latin typeface="Arial"/>
            </a:endParaRPr>
          </a:p>
          <a:p>
            <a:pPr marL="1200150" indent="-285750">
              <a:lnSpc>
                <a:spcPct val="10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Um desafio pode ter várias sequências de solução no entanto tem uma solução única; </a:t>
            </a:r>
            <a:endParaRPr lang="pt-PT" sz="1400" b="0" strike="noStrike" spc="-1" dirty="0">
              <a:latin typeface="Arial"/>
            </a:endParaRPr>
          </a:p>
          <a:p>
            <a:pPr marL="1200150" indent="-285750">
              <a:lnSpc>
                <a:spcPct val="100000"/>
              </a:lnSpc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O ranking é organizado pela sequencia de desafios diários concluídos (Quantos mais desafios diários consecutivos conseguidos → maior pontuação) e pela rapidez de resolução (Quanto mais rápido a resolver → maior pontuação); </a:t>
            </a:r>
            <a:endParaRPr lang="pt-PT" sz="14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  <a:buNone/>
            </a:pPr>
            <a:endParaRPr lang="pt-PT" sz="14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  <a:p>
            <a:pPr marL="914400"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</a:pPr>
            <a:endParaRPr lang="pt-PT" sz="18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  <a:tabLst>
                <a:tab pos="0" algn="l"/>
              </a:tabLst>
            </a:pPr>
            <a:endParaRPr lang="pt-PT" sz="18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  <a:tabLst>
                <a:tab pos="0" algn="l"/>
              </a:tabLst>
            </a:pPr>
            <a:endParaRPr lang="pt-PT" sz="1800" b="0" strike="noStrike" spc="-1" dirty="0">
              <a:latin typeface="Arial"/>
            </a:endParaRPr>
          </a:p>
          <a:p>
            <a:pPr marL="457200">
              <a:lnSpc>
                <a:spcPct val="100000"/>
              </a:lnSpc>
              <a:buNone/>
              <a:tabLst>
                <a:tab pos="0" algn="l"/>
              </a:tabLst>
            </a:pPr>
            <a:endParaRPr lang="pt-PT" sz="1800" b="0" strike="noStrike" spc="-1" dirty="0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dt" idx="2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208" name="SmartArt Placeholder 5"/>
          <p:cNvSpPr/>
          <p:nvPr/>
        </p:nvSpPr>
        <p:spPr>
          <a:xfrm>
            <a:off x="1240560" y="1485000"/>
            <a:ext cx="4114080" cy="4732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Objetos (atributos) 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</a:t>
            </a:r>
            <a:endParaRPr lang="pt-PT" sz="18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Jogador(nome);</a:t>
            </a:r>
            <a:endParaRPr lang="pt-PT" sz="15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Desafio Diário (data); </a:t>
            </a:r>
            <a:endParaRPr lang="pt-PT" sz="15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Ranking (jogadores);</a:t>
            </a:r>
            <a:endParaRPr lang="pt-PT" sz="15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Moedas Virtuais (quantidade); </a:t>
            </a:r>
            <a:endParaRPr lang="pt-PT" sz="15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Convite(remetente, texto, anexo);</a:t>
            </a:r>
            <a:endParaRPr lang="pt-PT" sz="1500" b="0" strike="noStrike" spc="-1" dirty="0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pt-PT" sz="18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Ações</a:t>
            </a:r>
            <a:r>
              <a:rPr lang="pt-PT" sz="18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</a:t>
            </a:r>
            <a:endParaRPr lang="pt-PT" sz="18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Login, </a:t>
            </a:r>
            <a:r>
              <a:rPr lang="pt-PT" sz="1400" b="0" strike="noStrike" spc="-1" dirty="0" err="1">
                <a:solidFill>
                  <a:srgbClr val="000000"/>
                </a:solidFill>
                <a:latin typeface="Quire Sans Pro Light"/>
                <a:ea typeface="DejaVu Sans"/>
              </a:rPr>
              <a:t>Logout</a:t>
            </a: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;</a:t>
            </a:r>
            <a:endParaRPr lang="pt-PT" sz="14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Realizar o Desafio Diário;</a:t>
            </a:r>
            <a:endParaRPr lang="pt-PT" sz="14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Coletar moedas virtuais;</a:t>
            </a:r>
            <a:endParaRPr lang="pt-PT" sz="14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Utilizar as moedas para obter pistas para a resolução do problema.</a:t>
            </a:r>
            <a:endParaRPr lang="pt-PT" sz="14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Visualizar a </a:t>
            </a:r>
            <a:r>
              <a:rPr lang="pt-PT" sz="1400" b="0" strike="noStrike" spc="-1" dirty="0" err="1">
                <a:solidFill>
                  <a:srgbClr val="000000"/>
                </a:solidFill>
                <a:latin typeface="Quire Sans Pro Light"/>
                <a:ea typeface="DejaVu Sans"/>
              </a:rPr>
              <a:t>leaderboard</a:t>
            </a: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;</a:t>
            </a:r>
            <a:endParaRPr lang="pt-PT" sz="14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Convidar novos jogadores; </a:t>
            </a:r>
            <a:endParaRPr lang="pt-PT" sz="1400" b="0" strike="noStrik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Mensagens de incentivo; </a:t>
            </a:r>
            <a:endParaRPr lang="pt-PT" sz="14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  <a:buNone/>
            </a:pPr>
            <a:endParaRPr lang="pt-PT" sz="24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  <a:buNone/>
            </a:pPr>
            <a:endParaRPr lang="pt-PT" sz="24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  <a:buNone/>
            </a:pPr>
            <a:endParaRPr lang="pt-PT" sz="2400" b="0" strike="noStrike" spc="-1" dirty="0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pt-PT" sz="2400" b="0" strike="noStrike" spc="-1" dirty="0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pt-PT" sz="2400" b="0" strike="noStrike" spc="-1" dirty="0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pt-PT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838080" y="707040"/>
            <a:ext cx="10514880" cy="6393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pt-PT" sz="4000" b="0" strike="noStrike" spc="-1">
                <a:solidFill>
                  <a:srgbClr val="000000"/>
                </a:solidFill>
                <a:latin typeface="Tisa Offc Serif Pro"/>
              </a:rPr>
              <a:t>Funcionalidades e Tarefas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20XX</a:t>
            </a:r>
            <a:endParaRPr lang="pt-PT" sz="1000" b="0" strike="noStrike" spc="-1">
              <a:latin typeface="Times New Roman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sldNum" idx="2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PT" sz="1000" b="0" strike="noStrike" spc="-1">
                <a:solidFill>
                  <a:srgbClr val="808080"/>
                </a:solidFill>
                <a:latin typeface="Quire Sans Pro Ligh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104D271-A599-4E1D-8B30-081E84E26E7E}" type="slidenum">
              <a:rPr lang="pt-PT" sz="1000" b="0" strike="noStrike" spc="-1">
                <a:solidFill>
                  <a:srgbClr val="808080"/>
                </a:solidFill>
                <a:latin typeface="Quire Sans Pro Light"/>
              </a:rPr>
              <a:t>9</a:t>
            </a:fld>
            <a:endParaRPr lang="pt-PT" sz="1000" b="0" strike="noStrike" spc="-1">
              <a:latin typeface="Times New Roman"/>
            </a:endParaRPr>
          </a:p>
        </p:txBody>
      </p:sp>
      <p:sp>
        <p:nvSpPr>
          <p:cNvPr id="212" name="SmartArt Placeholder 5"/>
          <p:cNvSpPr/>
          <p:nvPr/>
        </p:nvSpPr>
        <p:spPr>
          <a:xfrm>
            <a:off x="1088280" y="2039040"/>
            <a:ext cx="10514880" cy="3960000"/>
          </a:xfr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92500" lnSpcReduction="10000"/>
          </a:bodyPr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9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Funcionalidades que a plataforma deve permitir:</a:t>
            </a:r>
            <a:endParaRPr lang="pt-PT" sz="19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Login / </a:t>
            </a:r>
            <a:r>
              <a:rPr lang="pt-PT" sz="1500" b="0" strike="noStrike" spc="-1" dirty="0" err="1">
                <a:solidFill>
                  <a:srgbClr val="000000"/>
                </a:solidFill>
                <a:latin typeface="Quire Sans Pro Light"/>
                <a:ea typeface="DejaVu Sans"/>
              </a:rPr>
              <a:t>Logout</a:t>
            </a: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; 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Realizar os desafios diários; 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Convidar a partir de um link; 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Procurar perfis;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Visualizar a </a:t>
            </a:r>
            <a:r>
              <a:rPr lang="pt-PT" sz="1500" b="0" strike="noStrike" spc="-1" dirty="0" err="1">
                <a:solidFill>
                  <a:srgbClr val="000000"/>
                </a:solidFill>
                <a:latin typeface="Quire Sans Pro Light"/>
                <a:ea typeface="DejaVu Sans"/>
              </a:rPr>
              <a:t>leaderboard</a:t>
            </a: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 e a partilha da mesma nas redes sociais; 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PT" sz="1900" b="1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Tarefas</a:t>
            </a:r>
            <a:r>
              <a:rPr lang="pt-PT" sz="19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: </a:t>
            </a:r>
            <a:endParaRPr lang="pt-PT" sz="19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A partir de um smartphone o utilizador deve fazer login com um email e uma password devidamente segura e de seguida verificar o desafio diário proposto; 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Após iniciar o desafio diário, o utilizador caso tenha a quantidade de moedas necessária para resgatar ajuda 	assim o poderá fazer caso não tenha terá que resolver sozinho. 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Quando o utilizador acabar de realizar o desafio ser-lhe-á atribuída uma pontuação baseada na quantidade de ajudas que utilizou (máxima neste campo se não utilizou nenhuma) e no tempo que gastou para resolver o mesmo. 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Assim que receber uma mensagem do sistema a congratula-lo por ter ultrapassado o desafio com sucesso poderá então ver a sua classificação no ranking. 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</a:pPr>
            <a:r>
              <a:rPr lang="pt-PT" sz="15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Caso pretenda verificar a classificação de um amigo em especifico pode também utilizar a barra de pesquisa disponível na interface da aplicação.</a:t>
            </a:r>
            <a:endParaRPr lang="pt-PT" sz="1500" b="0" strike="noStrike" spc="-1" dirty="0">
              <a:latin typeface="Arial"/>
              <a:ea typeface="Noto Sans CJK SC"/>
            </a:endParaRPr>
          </a:p>
          <a:p>
            <a:pPr>
              <a:lnSpc>
                <a:spcPct val="100000"/>
              </a:lnSpc>
              <a:buNone/>
            </a:pPr>
            <a:endParaRPr lang="pt-PT" sz="1400" b="0" strike="noStrike" spc="-1" dirty="0">
              <a:latin typeface="Arial"/>
              <a:ea typeface="Noto Sans CJK SC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PT" sz="1400" b="0" strike="noStrike" spc="-1" dirty="0">
                <a:solidFill>
                  <a:srgbClr val="000000"/>
                </a:solidFill>
                <a:latin typeface="Quire Sans Pro Light"/>
                <a:ea typeface="DejaVu Sans"/>
              </a:rPr>
              <a:t>	</a:t>
            </a:r>
            <a:endParaRPr lang="pt-PT" sz="1400" b="0" strike="noStrike" spc="-1" dirty="0">
              <a:latin typeface="Arial"/>
              <a:ea typeface="Noto Sans CJK SC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pt-PT" sz="1800" b="0" strike="noStrike" spc="-1" dirty="0">
              <a:latin typeface="Arial"/>
              <a:ea typeface="Noto Sans CJK S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{44C2C50F-E52E-4B64-8AB7-6044BF11955C}tf10081922_win32</Template>
  <TotalTime>259</TotalTime>
  <Words>1454</Words>
  <Application>Microsoft Office PowerPoint</Application>
  <PresentationFormat>Widescreen</PresentationFormat>
  <Paragraphs>139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Quire Sans Pro Light</vt:lpstr>
      <vt:lpstr>Symbol</vt:lpstr>
      <vt:lpstr>Times New Roman</vt:lpstr>
      <vt:lpstr>Tisa Offc Serif Pro</vt:lpstr>
      <vt:lpstr>Wingdings</vt:lpstr>
      <vt:lpstr>Office Theme</vt:lpstr>
      <vt:lpstr>Office Theme</vt:lpstr>
      <vt:lpstr>Office Theme</vt:lpstr>
      <vt:lpstr>Office Theme</vt:lpstr>
      <vt:lpstr>MindWork</vt:lpstr>
      <vt:lpstr>Descrição da ideia</vt:lpstr>
      <vt:lpstr>Serviços/ Aplicações e Sistemas Relacionados</vt:lpstr>
      <vt:lpstr>Analise do Questionário</vt:lpstr>
      <vt:lpstr>PowerPoint Presentation</vt:lpstr>
      <vt:lpstr>PowerPoint Presentation</vt:lpstr>
      <vt:lpstr>Cenários de atividade</vt:lpstr>
      <vt:lpstr>Modelo Conceptual Simplificado </vt:lpstr>
      <vt:lpstr>Funcionalidades e Tarefas</vt:lpstr>
      <vt:lpstr>Requisitos de Usabilidade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MindWork</dc:title>
  <dc:subject/>
  <dc:creator>Luis Vieira Relvas</dc:creator>
  <dc:description/>
  <cp:lastModifiedBy>Luis Relvas</cp:lastModifiedBy>
  <cp:revision>9</cp:revision>
  <dcterms:created xsi:type="dcterms:W3CDTF">2023-10-05T11:03:18Z</dcterms:created>
  <dcterms:modified xsi:type="dcterms:W3CDTF">2023-10-09T15:26:46Z</dcterms:modified>
  <dc:language>pt-PT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Notes">
    <vt:i4>3</vt:i4>
  </property>
  <property fmtid="{D5CDD505-2E9C-101B-9397-08002B2CF9AE}" pid="5" name="PresentationFormat">
    <vt:lpwstr>Widescreen</vt:lpwstr>
  </property>
  <property fmtid="{D5CDD505-2E9C-101B-9397-08002B2CF9AE}" pid="6" name="Slides">
    <vt:i4>11</vt:i4>
  </property>
</Properties>
</file>